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3"/>
  </p:notesMasterIdLst>
  <p:handoutMasterIdLst>
    <p:handoutMasterId r:id="rId44"/>
  </p:handoutMasterIdLst>
  <p:sldIdLst>
    <p:sldId id="322" r:id="rId5"/>
    <p:sldId id="356" r:id="rId6"/>
    <p:sldId id="323" r:id="rId7"/>
    <p:sldId id="352" r:id="rId8"/>
    <p:sldId id="358" r:id="rId9"/>
    <p:sldId id="313" r:id="rId10"/>
    <p:sldId id="324" r:id="rId11"/>
    <p:sldId id="325" r:id="rId12"/>
    <p:sldId id="326" r:id="rId13"/>
    <p:sldId id="327" r:id="rId14"/>
    <p:sldId id="328" r:id="rId15"/>
    <p:sldId id="330" r:id="rId16"/>
    <p:sldId id="331" r:id="rId17"/>
    <p:sldId id="359" r:id="rId18"/>
    <p:sldId id="332" r:id="rId19"/>
    <p:sldId id="333" r:id="rId20"/>
    <p:sldId id="334" r:id="rId21"/>
    <p:sldId id="351" r:id="rId22"/>
    <p:sldId id="335" r:id="rId23"/>
    <p:sldId id="360" r:id="rId24"/>
    <p:sldId id="336" r:id="rId25"/>
    <p:sldId id="337" r:id="rId26"/>
    <p:sldId id="338" r:id="rId27"/>
    <p:sldId id="340" r:id="rId28"/>
    <p:sldId id="341" r:id="rId29"/>
    <p:sldId id="342" r:id="rId30"/>
    <p:sldId id="343" r:id="rId31"/>
    <p:sldId id="344" r:id="rId32"/>
    <p:sldId id="357" r:id="rId33"/>
    <p:sldId id="345" r:id="rId34"/>
    <p:sldId id="353" r:id="rId35"/>
    <p:sldId id="354" r:id="rId36"/>
    <p:sldId id="355" r:id="rId37"/>
    <p:sldId id="346" r:id="rId38"/>
    <p:sldId id="347" r:id="rId39"/>
    <p:sldId id="348" r:id="rId40"/>
    <p:sldId id="350" r:id="rId41"/>
    <p:sldId id="349" r:id="rId42"/>
  </p:sldIdLst>
  <p:sldSz cx="12188825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81" autoAdjust="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10/3/2018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10/3/2018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Kevin Hogan Sales Success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First system that works every time</a:t>
            </a:r>
          </a:p>
        </p:txBody>
      </p:sp>
    </p:spTree>
    <p:extLst>
      <p:ext uri="{BB962C8B-B14F-4D97-AF65-F5344CB8AC3E}">
        <p14:creationId xmlns:p14="http://schemas.microsoft.com/office/powerpoint/2010/main" val="30060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77E-2524-4E61-B604-CF06EBD0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476" y="152400"/>
            <a:ext cx="9145432" cy="685800"/>
          </a:xfrm>
        </p:spPr>
        <p:txBody>
          <a:bodyPr>
            <a:normAutofit/>
          </a:bodyPr>
          <a:lstStyle/>
          <a:p>
            <a:r>
              <a:rPr lang="en-US" sz="2800" dirty="0"/>
              <a:t>0.555 More Possible Responses to their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E5E8-DF0A-418A-B4FB-63699C64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coffee be TOO HOT</a:t>
            </a:r>
          </a:p>
          <a:p>
            <a:endParaRPr lang="en-US" dirty="0"/>
          </a:p>
          <a:p>
            <a:r>
              <a:rPr lang="en-US" dirty="0"/>
              <a:t>Look at the wall and say, “What in the world is that?”</a:t>
            </a:r>
          </a:p>
          <a:p>
            <a:endParaRPr lang="en-US" dirty="0"/>
          </a:p>
          <a:p>
            <a:r>
              <a:rPr lang="en-US" dirty="0"/>
              <a:t>Tie your shoe</a:t>
            </a:r>
          </a:p>
          <a:p>
            <a:endParaRPr lang="en-US" dirty="0"/>
          </a:p>
          <a:p>
            <a:r>
              <a:rPr lang="en-US" dirty="0"/>
              <a:t>Take your coat off</a:t>
            </a:r>
          </a:p>
        </p:txBody>
      </p:sp>
    </p:spTree>
    <p:extLst>
      <p:ext uri="{BB962C8B-B14F-4D97-AF65-F5344CB8AC3E}">
        <p14:creationId xmlns:p14="http://schemas.microsoft.com/office/powerpoint/2010/main" val="21741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7DD5-E3E7-488C-8CED-53B8B269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52400"/>
            <a:ext cx="8458201" cy="1371600"/>
          </a:xfrm>
        </p:spPr>
        <p:txBody>
          <a:bodyPr>
            <a:normAutofit/>
          </a:bodyPr>
          <a:lstStyle/>
          <a:p>
            <a:r>
              <a:rPr lang="en-US" sz="3600" dirty="0"/>
              <a:t>0.55555  	After Your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BB42F-C8CB-48CA-A97F-1F55D75B5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3" y="1524000"/>
            <a:ext cx="8687333" cy="44958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Create a buying moment with a smart phone interruption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must switch from bottom up to top down thinking. BUT….If you don’t have trust and certainty, you cannot ask for their business, yet.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87AF-85E8-4648-B72C-115C3524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0.678   The “Power Flip” - Response to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F414-2B8A-4B5A-8FDA-B9E1F690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here </a:t>
            </a:r>
            <a:r>
              <a:rPr lang="en-US" i="1" dirty="0"/>
              <a:t>for them to ask for your help</a:t>
            </a:r>
          </a:p>
          <a:p>
            <a:endParaRPr lang="en-US" dirty="0"/>
          </a:p>
          <a:p>
            <a:r>
              <a:rPr lang="en-US" dirty="0"/>
              <a:t>A SMALL disruption reduces their tension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Tension + Desire =  Attention</a:t>
            </a:r>
          </a:p>
        </p:txBody>
      </p:sp>
    </p:spTree>
    <p:extLst>
      <p:ext uri="{BB962C8B-B14F-4D97-AF65-F5344CB8AC3E}">
        <p14:creationId xmlns:p14="http://schemas.microsoft.com/office/powerpoint/2010/main" val="8270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262F-2634-4A1E-96DD-0DB142D9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023" y="152400"/>
            <a:ext cx="9134391" cy="762000"/>
          </a:xfrm>
        </p:spPr>
        <p:txBody>
          <a:bodyPr/>
          <a:lstStyle/>
          <a:p>
            <a:r>
              <a:rPr lang="en-US" dirty="0"/>
              <a:t>2.0 Must be Credible to Sell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0021-ABF0-4684-9A7C-8B98A043F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93899"/>
            <a:ext cx="9134391" cy="4559301"/>
          </a:xfrm>
        </p:spPr>
        <p:txBody>
          <a:bodyPr/>
          <a:lstStyle/>
          <a:p>
            <a:r>
              <a:rPr lang="en-US" dirty="0"/>
              <a:t>A) Be Competent  </a:t>
            </a:r>
          </a:p>
          <a:p>
            <a:r>
              <a:rPr lang="en-US" dirty="0"/>
              <a:t>  1) they must observe you (something they don’t know)</a:t>
            </a:r>
          </a:p>
          <a:p>
            <a:endParaRPr lang="en-US" dirty="0"/>
          </a:p>
        </p:txBody>
      </p:sp>
      <p:pic>
        <p:nvPicPr>
          <p:cNvPr id="5" name="Picture 4" descr="Kevin Hogan live on stage in Wroclaw">
            <a:extLst>
              <a:ext uri="{FF2B5EF4-FFF2-40B4-BE49-F238E27FC236}">
                <a16:creationId xmlns:a16="http://schemas.microsoft.com/office/drawing/2014/main" id="{05FDB4EB-89D2-4578-B86F-BB010ECEE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13" y="3733800"/>
            <a:ext cx="30921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ADDA-8DC5-4467-8529-E5E3669F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2.05    The Credible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D007-791E-435E-8455-08C24FF86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B) Trustworthiness</a:t>
            </a:r>
          </a:p>
          <a:p>
            <a:r>
              <a:rPr lang="en-US" dirty="0"/>
              <a:t>  1) Likeable</a:t>
            </a:r>
          </a:p>
          <a:p>
            <a:r>
              <a:rPr lang="en-US" dirty="0"/>
              <a:t> 2) Competence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819E-E0C9-48B4-AAFC-74CE8353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/>
          <a:lstStyle/>
          <a:p>
            <a:r>
              <a:rPr lang="en-US" dirty="0"/>
              <a:t>2.1 The Credible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E825-A20D-4222-B4E2-A879BF6E1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93899"/>
            <a:ext cx="9134391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3. Other Orientation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4) Dependable</a:t>
            </a:r>
          </a:p>
          <a:p>
            <a:endParaRPr lang="en-US" dirty="0"/>
          </a:p>
          <a:p>
            <a:r>
              <a:rPr lang="en-US" dirty="0"/>
              <a:t>   - On time</a:t>
            </a:r>
          </a:p>
          <a:p>
            <a:r>
              <a:rPr lang="en-US" dirty="0"/>
              <a:t>   - Deliver what you promised </a:t>
            </a:r>
          </a:p>
        </p:txBody>
      </p:sp>
    </p:spTree>
    <p:extLst>
      <p:ext uri="{BB962C8B-B14F-4D97-AF65-F5344CB8AC3E}">
        <p14:creationId xmlns:p14="http://schemas.microsoft.com/office/powerpoint/2010/main" val="6935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C3A7-AA25-42EB-852A-ED41AFF0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2.25  Credibility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758B-0393-41AF-95C8-ABF62CA5D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5)  Expertise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6) Sociable</a:t>
            </a:r>
          </a:p>
          <a:p>
            <a:pPr marL="457200" indent="-457200">
              <a:buAutoNum type="arabicParenR" startAt="4"/>
            </a:pPr>
            <a:endParaRPr lang="en-US" dirty="0"/>
          </a:p>
          <a:p>
            <a:pPr marL="0" indent="0">
              <a:buNone/>
            </a:pPr>
            <a:r>
              <a:rPr lang="en-US" dirty="0"/>
              <a:t>7)  Composure</a:t>
            </a:r>
          </a:p>
        </p:txBody>
      </p:sp>
    </p:spTree>
    <p:extLst>
      <p:ext uri="{BB962C8B-B14F-4D97-AF65-F5344CB8AC3E}">
        <p14:creationId xmlns:p14="http://schemas.microsoft.com/office/powerpoint/2010/main" val="21450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DD84-4800-48D8-8B6F-CDC569EE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52399"/>
            <a:ext cx="9144001" cy="609601"/>
          </a:xfrm>
        </p:spPr>
        <p:txBody>
          <a:bodyPr>
            <a:normAutofit/>
          </a:bodyPr>
          <a:lstStyle/>
          <a:p>
            <a:r>
              <a:rPr lang="en-US" dirty="0"/>
              <a:t>2.3  Evidence You are the Right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2AEFE-7FE7-4340-BF28-601B0AE3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219200"/>
            <a:ext cx="9134391" cy="5486401"/>
          </a:xfrm>
        </p:spPr>
        <p:txBody>
          <a:bodyPr/>
          <a:lstStyle/>
          <a:p>
            <a:r>
              <a:rPr lang="en-US" dirty="0"/>
              <a:t>Who says you are great? (This confirms their observation!)</a:t>
            </a:r>
          </a:p>
          <a:p>
            <a:endParaRPr lang="en-US" dirty="0"/>
          </a:p>
          <a:p>
            <a:r>
              <a:rPr lang="en-US" dirty="0"/>
              <a:t>Who says your company is great?</a:t>
            </a:r>
          </a:p>
          <a:p>
            <a:endParaRPr lang="en-US" dirty="0"/>
          </a:p>
          <a:p>
            <a:r>
              <a:rPr lang="en-US" dirty="0"/>
              <a:t>Intelligent?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61AF-5C9F-423C-961A-FCBD96E6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0"/>
            <a:ext cx="9144001" cy="838200"/>
          </a:xfrm>
        </p:spPr>
        <p:txBody>
          <a:bodyPr/>
          <a:lstStyle/>
          <a:p>
            <a:r>
              <a:rPr lang="en-US" dirty="0"/>
              <a:t>2.35 More Evidence You are THE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D24B-1960-4AC6-959C-FAB5EA4F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Trained?</a:t>
            </a:r>
          </a:p>
          <a:p>
            <a:endParaRPr lang="en-US" dirty="0"/>
          </a:p>
          <a:p>
            <a:r>
              <a:rPr lang="en-US" dirty="0"/>
              <a:t>Experience?</a:t>
            </a:r>
          </a:p>
          <a:p>
            <a:endParaRPr lang="en-US" dirty="0"/>
          </a:p>
          <a:p>
            <a:r>
              <a:rPr lang="en-US" dirty="0"/>
              <a:t>Endorsements and Testimonials?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25B7-5C77-4859-AFD8-972497CA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4" y="152400"/>
            <a:ext cx="8692399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2.7 Riding Your Market’s Wave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FE91F-94A1-4DA0-8D4D-9CDED1A3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1143000"/>
            <a:ext cx="8687333" cy="4876801"/>
          </a:xfrm>
        </p:spPr>
        <p:txBody>
          <a:bodyPr/>
          <a:lstStyle/>
          <a:p>
            <a:r>
              <a:rPr lang="en-US" dirty="0"/>
              <a:t>The Credibility Test and Door to the sale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have them do something they have never done before, </a:t>
            </a:r>
            <a:r>
              <a:rPr lang="en-US" i="1" dirty="0"/>
              <a:t>“are you ok with that if it brings you a million dollars in business?”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C5AB-E1EB-47D7-BBC5-16BF1E2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0.9 Agreement and Pen 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C402-F913-45D9-AB60-8F12DCE4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settled in the space then join them in their world.</a:t>
            </a:r>
          </a:p>
        </p:txBody>
      </p:sp>
      <p:pic>
        <p:nvPicPr>
          <p:cNvPr id="5" name="Picture 4" descr="Having the Agreement they will sign on the table is like a mental rehearsal.">
            <a:extLst>
              <a:ext uri="{FF2B5EF4-FFF2-40B4-BE49-F238E27FC236}">
                <a16:creationId xmlns:a16="http://schemas.microsoft.com/office/drawing/2014/main" id="{54300A35-6298-4817-A6CB-E50106E7C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2514600"/>
            <a:ext cx="3151823" cy="30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9864-036E-46FC-8A49-90479DA2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2.73 Riding your Market’s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6980-966A-40C3-95D6-73278D59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idea is moving in synch with the market or die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market is moving…away…From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1BEC-DD15-4F75-8B4B-5166EC19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/>
              <a:t>2.8 Unstoppable Why…</a:t>
            </a:r>
            <a:r>
              <a:rPr lang="en-US" i="1" dirty="0"/>
              <a:t>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CBA6-07C5-4265-B26E-E35FBB21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4876800"/>
          </a:xfrm>
        </p:spPr>
        <p:txBody>
          <a:bodyPr/>
          <a:lstStyle/>
          <a:p>
            <a:r>
              <a:rPr lang="en-US" i="1" dirty="0"/>
              <a:t>Give Three reasons to buy this product today.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 Economic forces in your business are changing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Technology is changing FAST in your biz.  (Story of Tonya and her web cam for $10,000!)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i="1" dirty="0"/>
              <a:t>. There are Changing Behavioral Patterns</a:t>
            </a:r>
            <a:r>
              <a:rPr lang="en-US" dirty="0"/>
              <a:t> in your biz. Like what?</a:t>
            </a:r>
          </a:p>
        </p:txBody>
      </p:sp>
    </p:spTree>
    <p:extLst>
      <p:ext uri="{BB962C8B-B14F-4D97-AF65-F5344CB8AC3E}">
        <p14:creationId xmlns:p14="http://schemas.microsoft.com/office/powerpoint/2010/main" val="3220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C086-BB43-4129-ADBD-290F9F17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762000"/>
          </a:xfrm>
        </p:spPr>
        <p:txBody>
          <a:bodyPr>
            <a:normAutofit/>
          </a:bodyPr>
          <a:lstStyle/>
          <a:p>
            <a:r>
              <a:rPr lang="en-US" dirty="0"/>
              <a:t>2.9 Behavioral Change in the Market?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E25B-97C9-4E24-B8F7-F6C5B5CF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1" y="1371599"/>
            <a:ext cx="9134391" cy="5257801"/>
          </a:xfrm>
        </p:spPr>
        <p:txBody>
          <a:bodyPr/>
          <a:lstStyle/>
          <a:p>
            <a:r>
              <a:rPr lang="en-US" dirty="0"/>
              <a:t>“Dad I think of my phone as an extension of myself.”</a:t>
            </a:r>
          </a:p>
          <a:p>
            <a:endParaRPr lang="en-US" dirty="0"/>
          </a:p>
          <a:p>
            <a:r>
              <a:rPr lang="en-US" dirty="0"/>
              <a:t>It’s part of her identity. </a:t>
            </a:r>
          </a:p>
        </p:txBody>
      </p:sp>
    </p:spTree>
    <p:extLst>
      <p:ext uri="{BB962C8B-B14F-4D97-AF65-F5344CB8AC3E}">
        <p14:creationId xmlns:p14="http://schemas.microsoft.com/office/powerpoint/2010/main" val="30107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AA84-C7B9-4365-9674-1C0AD6EC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Verbalize!  Quickly Reveal 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A3D1-D53E-48AB-B9EC-65551334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Birth/Genesis of your idea</a:t>
            </a:r>
          </a:p>
          <a:p>
            <a:endParaRPr lang="en-US" dirty="0"/>
          </a:p>
          <a:p>
            <a:r>
              <a:rPr lang="en-US" dirty="0"/>
              <a:t>- Everyone Loves a SHORT Genesis Story</a:t>
            </a:r>
          </a:p>
          <a:p>
            <a:endParaRPr lang="en-US" dirty="0"/>
          </a:p>
          <a:p>
            <a:r>
              <a:rPr lang="en-US" dirty="0"/>
              <a:t>- Generate Believability, Credibility for your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9497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EC9A-13AF-4AA8-8A14-E98A9D6F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838200"/>
          </a:xfrm>
        </p:spPr>
        <p:txBody>
          <a:bodyPr/>
          <a:lstStyle/>
          <a:p>
            <a:r>
              <a:rPr lang="en-US" dirty="0"/>
              <a:t>3.1 Make it Clear, “Why Now?!?!”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A3D6-87B3-4FF6-B095-FC114031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Summarize – Most important change in their business. </a:t>
            </a:r>
          </a:p>
          <a:p>
            <a:endParaRPr lang="en-US" dirty="0"/>
          </a:p>
          <a:p>
            <a:r>
              <a:rPr lang="en-US" dirty="0"/>
              <a:t>Discuss IMPACT of acting NOW or USING your product/you NOW. </a:t>
            </a:r>
          </a:p>
          <a:p>
            <a:endParaRPr lang="en-US" dirty="0"/>
          </a:p>
          <a:p>
            <a:r>
              <a:rPr lang="en-US" dirty="0"/>
              <a:t>“Punch” the impact button hard. No one has ever showed them this before.</a:t>
            </a:r>
          </a:p>
        </p:txBody>
      </p:sp>
    </p:spTree>
    <p:extLst>
      <p:ext uri="{BB962C8B-B14F-4D97-AF65-F5344CB8AC3E}">
        <p14:creationId xmlns:p14="http://schemas.microsoft.com/office/powerpoint/2010/main" val="38815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7DD2-4356-4146-8EE6-BD832A14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3.3  Then Contrast X and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DB9B0-ECC5-4C9A-9B1E-4B7D71EA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Tiny contrasts between x (their Status Quo)  and y (your proposal) no longer work.</a:t>
            </a:r>
          </a:p>
          <a:p>
            <a:endParaRPr lang="en-US" dirty="0"/>
          </a:p>
          <a:p>
            <a:r>
              <a:rPr lang="en-US" dirty="0"/>
              <a:t>Differences for change and attention must be SIGNIFICANT.</a:t>
            </a:r>
          </a:p>
          <a:p>
            <a:endParaRPr lang="en-US" dirty="0"/>
          </a:p>
          <a:p>
            <a:r>
              <a:rPr lang="en-US" dirty="0"/>
              <a:t>“Why would I do business with them instead of the other millions? What is so different about them?</a:t>
            </a:r>
          </a:p>
        </p:txBody>
      </p:sp>
    </p:spTree>
    <p:extLst>
      <p:ext uri="{BB962C8B-B14F-4D97-AF65-F5344CB8AC3E}">
        <p14:creationId xmlns:p14="http://schemas.microsoft.com/office/powerpoint/2010/main" val="35945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FB6A-468E-4669-8935-4057888B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3.4      You vs.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5C53-F488-4B04-8C05-333C6F48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4820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Compeition</a:t>
            </a:r>
            <a:r>
              <a:rPr lang="en-US" dirty="0"/>
              <a:t> is marginal compared to the rest. In part it is your genesis story.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solution will not be a straight line up. It will be like a bull market.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Things WILL go wrong and you will tell them and THEY will be shocked by your honesty and TRUST YOU.</a:t>
            </a:r>
          </a:p>
        </p:txBody>
      </p:sp>
    </p:spTree>
    <p:extLst>
      <p:ext uri="{BB962C8B-B14F-4D97-AF65-F5344CB8AC3E}">
        <p14:creationId xmlns:p14="http://schemas.microsoft.com/office/powerpoint/2010/main" val="33876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7A23-57D7-4A7B-AAD7-33DD3C18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3.7 Preach Failure Allowance to Client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4DE2-FCFA-47B7-8E42-9796F2A2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honesty is UNIQUE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Pressure on Client is Removed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ractice Gentle Honesty">
            <a:extLst>
              <a:ext uri="{FF2B5EF4-FFF2-40B4-BE49-F238E27FC236}">
                <a16:creationId xmlns:a16="http://schemas.microsoft.com/office/drawing/2014/main" id="{54F2E7CA-CA7D-4F6B-A936-FAA8C540B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916316"/>
            <a:ext cx="3977690" cy="25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4F61-BD78-4EC1-9DC8-D3944F44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3.81  Introducing Your Idea/Solution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8305-77E0-4F72-982A-0FAFDE01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(target customers)</a:t>
            </a:r>
          </a:p>
          <a:p>
            <a:r>
              <a:rPr lang="en-US" dirty="0"/>
              <a:t>Who are dissatisfied with (current situation)</a:t>
            </a:r>
          </a:p>
        </p:txBody>
      </p:sp>
    </p:spTree>
    <p:extLst>
      <p:ext uri="{BB962C8B-B14F-4D97-AF65-F5344CB8AC3E}">
        <p14:creationId xmlns:p14="http://schemas.microsoft.com/office/powerpoint/2010/main" val="25782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6B15-3857-4229-A850-E5F37EF1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381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3.82  Contrast Your Solution to Your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1AD3-506C-43FD-85C8-D24C29DB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0"/>
            <a:ext cx="9134391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My Product/Idea/Service (new idea in category)</a:t>
            </a:r>
          </a:p>
          <a:p>
            <a:r>
              <a:rPr lang="en-US" dirty="0"/>
              <a:t>That Provides (Key Problem/Solutions Features)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Unlike (Competing Product)</a:t>
            </a:r>
          </a:p>
          <a:p>
            <a:r>
              <a:rPr lang="en-US" dirty="0"/>
              <a:t>My product is (describe key feature)</a:t>
            </a:r>
          </a:p>
        </p:txBody>
      </p:sp>
    </p:spTree>
    <p:extLst>
      <p:ext uri="{BB962C8B-B14F-4D97-AF65-F5344CB8AC3E}">
        <p14:creationId xmlns:p14="http://schemas.microsoft.com/office/powerpoint/2010/main" val="31623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Landscape Effect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Meet them in THEIR WORLD. Be Comfortable THERE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Take them to your solution when you identify with each other.</a:t>
            </a:r>
          </a:p>
        </p:txBody>
      </p:sp>
      <p:pic>
        <p:nvPicPr>
          <p:cNvPr id="3" name="Picture 2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FD6B7735-D874-4492-A369-76C9F99D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3505201"/>
            <a:ext cx="3657600" cy="21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305F-A189-4B70-BE98-C7EFD2B0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/>
          <a:lstStyle/>
          <a:p>
            <a:r>
              <a:rPr lang="en-US" dirty="0"/>
              <a:t>3.83 </a:t>
            </a:r>
            <a:r>
              <a:rPr lang="en-US" i="1" dirty="0"/>
              <a:t>Quick</a:t>
            </a:r>
            <a:r>
              <a:rPr lang="en-US" dirty="0"/>
              <a:t> Central Message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76E0-B4D7-49DA-AFDA-BC402525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447801"/>
            <a:ext cx="9134391" cy="4660900"/>
          </a:xfrm>
        </p:spPr>
        <p:txBody>
          <a:bodyPr/>
          <a:lstStyle/>
          <a:p>
            <a:r>
              <a:rPr lang="en-US" dirty="0"/>
              <a:t>3.9 Connect with story – someone who used your stuff and did something amazing with it.</a:t>
            </a:r>
          </a:p>
        </p:txBody>
      </p:sp>
    </p:spTree>
    <p:extLst>
      <p:ext uri="{BB962C8B-B14F-4D97-AF65-F5344CB8AC3E}">
        <p14:creationId xmlns:p14="http://schemas.microsoft.com/office/powerpoint/2010/main" val="957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C75A-5EDC-4E1A-BC08-9CF33530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4.0 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BCBD-A518-4646-81FA-24E8D8DB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4.0 Pain  (Discuss ethics)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Pain may be days or weeks away…or it could be there NOW.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5587-490A-4F70-A0A6-2C6EC0B3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4.5    Isolate and Intensify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2359-6918-45DD-86F5-130CE672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fter Intensification, Release the Pain">
            <a:extLst>
              <a:ext uri="{FF2B5EF4-FFF2-40B4-BE49-F238E27FC236}">
                <a16:creationId xmlns:a16="http://schemas.microsoft.com/office/drawing/2014/main" id="{F129F9E3-26A9-43C7-A37E-05BC15B45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15240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03C6-D097-4E3B-BED0-FB04C442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5.0  Release pain to THE (mystery)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9277-AA41-4691-A5D9-9A37F8BF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must FEEL better in addition to being better!</a:t>
            </a:r>
          </a:p>
        </p:txBody>
      </p:sp>
    </p:spTree>
    <p:extLst>
      <p:ext uri="{BB962C8B-B14F-4D97-AF65-F5344CB8AC3E}">
        <p14:creationId xmlns:p14="http://schemas.microsoft.com/office/powerpoint/2010/main" val="17490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3BA4-87CB-4501-9B9F-76AD0503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/>
          <a:lstStyle/>
          <a:p>
            <a:r>
              <a:rPr lang="en-US" dirty="0"/>
              <a:t>5.9 Real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25C34-338C-4D56-A3DE-D24ADFD6E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have real budgets. (They know what is real.)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have real revenue and problems.</a:t>
            </a:r>
          </a:p>
          <a:p>
            <a:endParaRPr lang="en-US" dirty="0"/>
          </a:p>
          <a:p>
            <a:r>
              <a:rPr lang="en-US" dirty="0"/>
              <a:t>Have competitors – But you have an unfair advantage. What is yours?</a:t>
            </a:r>
          </a:p>
        </p:txBody>
      </p:sp>
    </p:spTree>
    <p:extLst>
      <p:ext uri="{BB962C8B-B14F-4D97-AF65-F5344CB8AC3E}">
        <p14:creationId xmlns:p14="http://schemas.microsoft.com/office/powerpoint/2010/main" val="13227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2737-52A4-4959-A708-87884B5A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/>
              <a:t>6 &amp; 7  Show, Prove and Note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8AE0-00AB-4131-A435-467321DA6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Show them 3 Tactics / Proof for each one. (Story)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7. Solutions: Benefits and Features</a:t>
            </a:r>
          </a:p>
        </p:txBody>
      </p:sp>
    </p:spTree>
    <p:extLst>
      <p:ext uri="{BB962C8B-B14F-4D97-AF65-F5344CB8AC3E}">
        <p14:creationId xmlns:p14="http://schemas.microsoft.com/office/powerpoint/2010/main" val="24632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2AA1-734A-488F-8358-493A846F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Permission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1430-7B0D-4B12-9BCF-85A262DD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“We’ve put together a cool answer that can solve this, would you like me to tell you?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BC28-335A-4ADA-B481-CE7EA38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7EC7-9884-4795-8D04-E163272D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9. Gifts/Bonuses/Options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10. Complete Form, Call to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29B6-4606-4E39-AA14-14CDE09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5791200"/>
            <a:ext cx="9144001" cy="622883"/>
          </a:xfrm>
        </p:spPr>
        <p:txBody>
          <a:bodyPr>
            <a:normAutofit/>
          </a:bodyPr>
          <a:lstStyle/>
          <a:p>
            <a:r>
              <a:rPr lang="en-US" sz="2800" dirty="0"/>
              <a:t>Care the Most…and Be THE Real, Best Solution  </a:t>
            </a:r>
          </a:p>
        </p:txBody>
      </p:sp>
      <p:pic>
        <p:nvPicPr>
          <p:cNvPr id="5" name="Content Placeholder 4" descr="Be the Solution">
            <a:extLst>
              <a:ext uri="{FF2B5EF4-FFF2-40B4-BE49-F238E27FC236}">
                <a16:creationId xmlns:a16="http://schemas.microsoft.com/office/drawing/2014/main" id="{84B94381-9623-4049-A778-5D281F129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49" y="87786"/>
            <a:ext cx="6754563" cy="4641293"/>
          </a:xfrm>
        </p:spPr>
      </p:pic>
    </p:spTree>
    <p:extLst>
      <p:ext uri="{BB962C8B-B14F-4D97-AF65-F5344CB8AC3E}">
        <p14:creationId xmlns:p14="http://schemas.microsoft.com/office/powerpoint/2010/main" val="3342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782A-550D-4A38-985A-E196000E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r>
              <a:rPr lang="en-US" dirty="0"/>
              <a:t>1.5 Landscape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AB53-721E-4A38-BA02-555344B2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lvl="1" indent="0">
              <a:buNone/>
            </a:pPr>
            <a:endParaRPr lang="en-US" dirty="0"/>
          </a:p>
          <a:p>
            <a:pPr lvl="1"/>
            <a:r>
              <a:rPr lang="en-US" dirty="0"/>
              <a:t>KNOW what is happening in THEIR Mind. Do you really know who they are? </a:t>
            </a:r>
          </a:p>
          <a:p>
            <a:pPr marL="231775" lvl="1" indent="0">
              <a:buNone/>
            </a:pPr>
            <a:endParaRPr lang="en-US" dirty="0"/>
          </a:p>
          <a:p>
            <a:pPr lvl="2"/>
            <a:r>
              <a:rPr lang="en-US" dirty="0"/>
              <a:t>Cause them to KNOW they are NOT making a mistake talking with you, while in their world.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Your desired outcome?  “That’s a Good idea Honey, go buy that today!”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2013-C1E0-47CC-8323-4B2419AD9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12" y="381000"/>
            <a:ext cx="8229600" cy="2895600"/>
          </a:xfrm>
        </p:spPr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chemeClr val="tx1"/>
                </a:solidFill>
              </a:rPr>
              <a:t>1.6  Then bring them to Your World (Landscape)… to you the person &amp; your Product/Service…that solves their problem.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2713A-536B-4763-9CFB-8EC9184CC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…Ultimately, You will bring  them to agreement</a:t>
            </a:r>
          </a:p>
        </p:txBody>
      </p:sp>
    </p:spTree>
    <p:extLst>
      <p:ext uri="{BB962C8B-B14F-4D97-AF65-F5344CB8AC3E}">
        <p14:creationId xmlns:p14="http://schemas.microsoft.com/office/powerpoint/2010/main" val="16420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685800"/>
          </a:xfrm>
        </p:spPr>
        <p:txBody>
          <a:bodyPr/>
          <a:lstStyle/>
          <a:p>
            <a:r>
              <a:rPr lang="en-US" dirty="0"/>
              <a:t>0) Reactance and Resistance      pt.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They Fear Loss of Control, Manipulation, Their own Poor Decision Making, and the Rolodex in their Mind</a:t>
            </a:r>
          </a:p>
          <a:p>
            <a:r>
              <a:rPr lang="en-US" dirty="0"/>
              <a:t>And MUST SAY “NO!”</a:t>
            </a:r>
          </a:p>
        </p:txBody>
      </p:sp>
      <p:pic>
        <p:nvPicPr>
          <p:cNvPr id="6" name="Content Placeholder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5DBDEF73-343A-4FC3-9177-F9C8612810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2590800"/>
            <a:ext cx="2799181" cy="3733800"/>
          </a:xfr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F919-0E01-42EB-A8C2-57F8F48D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6036"/>
            <a:ext cx="9144001" cy="527364"/>
          </a:xfrm>
        </p:spPr>
        <p:txBody>
          <a:bodyPr>
            <a:normAutofit/>
          </a:bodyPr>
          <a:lstStyle/>
          <a:p>
            <a:r>
              <a:rPr lang="en-US" sz="2800" dirty="0"/>
              <a:t>0.1  How Resistance and Reactance Manifests Itself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0BF7-5770-494A-B81E-41161173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will be hostile</a:t>
            </a:r>
          </a:p>
          <a:p>
            <a:endParaRPr lang="en-US" dirty="0"/>
          </a:p>
          <a:p>
            <a:r>
              <a:rPr lang="en-US" dirty="0"/>
              <a:t>They will use control ploys, perhaps even keeping the office door open</a:t>
            </a:r>
          </a:p>
          <a:p>
            <a:endParaRPr lang="en-US" dirty="0"/>
          </a:p>
          <a:p>
            <a:r>
              <a:rPr lang="en-US" dirty="0"/>
              <a:t>They might act as if they own your stuff and invade your personal space</a:t>
            </a:r>
          </a:p>
        </p:txBody>
      </p:sp>
    </p:spTree>
    <p:extLst>
      <p:ext uri="{BB962C8B-B14F-4D97-AF65-F5344CB8AC3E}">
        <p14:creationId xmlns:p14="http://schemas.microsoft.com/office/powerpoint/2010/main" val="40733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E326-E7C0-4A54-BED7-54A7DF17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6199"/>
            <a:ext cx="8611134" cy="1524000"/>
          </a:xfrm>
        </p:spPr>
        <p:txBody>
          <a:bodyPr>
            <a:normAutofit/>
          </a:bodyPr>
          <a:lstStyle/>
          <a:p>
            <a:r>
              <a:rPr lang="en-US" sz="3600" dirty="0"/>
              <a:t>0.5  Your Response? Be Comfortable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E720-C408-4144-A00B-A01C98BF4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3048000"/>
            <a:ext cx="8611134" cy="29718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Interrupt their Resistance  -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“Could I have a glass of water?”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comfortable in their environment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7E29-C0EC-47B8-9FD4-A078C7E7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r>
              <a:rPr lang="en-US" sz="2800" dirty="0"/>
              <a:t>0.55  Examples of Possible Resistance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B8C1-8F2F-4A77-AB68-59D2C3197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Stub your toe</a:t>
            </a:r>
          </a:p>
          <a:p>
            <a:endParaRPr lang="en-US" dirty="0"/>
          </a:p>
          <a:p>
            <a:r>
              <a:rPr lang="en-US" dirty="0"/>
              <a:t>Drop a cup of WATER</a:t>
            </a:r>
          </a:p>
          <a:p>
            <a:endParaRPr lang="en-US" dirty="0"/>
          </a:p>
          <a:p>
            <a:r>
              <a:rPr lang="en-US" dirty="0"/>
              <a:t>Let his office “hurt you”</a:t>
            </a:r>
          </a:p>
          <a:p>
            <a:endParaRPr lang="en-US" dirty="0"/>
          </a:p>
          <a:p>
            <a:r>
              <a:rPr lang="en-US" dirty="0"/>
              <a:t>Let the coffee be too hot</a:t>
            </a:r>
          </a:p>
        </p:txBody>
      </p:sp>
    </p:spTree>
    <p:extLst>
      <p:ext uri="{BB962C8B-B14F-4D97-AF65-F5344CB8AC3E}">
        <p14:creationId xmlns:p14="http://schemas.microsoft.com/office/powerpoint/2010/main" val="32590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401</TotalTime>
  <Words>1093</Words>
  <Application>Microsoft Office PowerPoint</Application>
  <PresentationFormat>Custom</PresentationFormat>
  <Paragraphs>207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Century Gothic</vt:lpstr>
      <vt:lpstr>Blue atom design template</vt:lpstr>
      <vt:lpstr>Kevin Hogan Sales Success System</vt:lpstr>
      <vt:lpstr>0.9 Agreement and Pen on Table</vt:lpstr>
      <vt:lpstr>1. Landscape Effect</vt:lpstr>
      <vt:lpstr>1.5 Landscape Effect</vt:lpstr>
      <vt:lpstr>1.6  Then bring them to Your World (Landscape)… to you the person &amp; your Product/Service…that solves their problem. </vt:lpstr>
      <vt:lpstr>0) Reactance and Resistance      pt. 1</vt:lpstr>
      <vt:lpstr>0.1  How Resistance and Reactance Manifests Itself          </vt:lpstr>
      <vt:lpstr>0.5  Your Response? Be Comfortable</vt:lpstr>
      <vt:lpstr>0.55  Examples of Possible Resistance Responses</vt:lpstr>
      <vt:lpstr>0.555 More Possible Responses to their Resistance</vt:lpstr>
      <vt:lpstr>0.55555   After Your Response</vt:lpstr>
      <vt:lpstr>0.678   The “Power Flip” - Response to Resistance</vt:lpstr>
      <vt:lpstr>2.0 Must be Credible to Sell</vt:lpstr>
      <vt:lpstr>2.05    The Credible You</vt:lpstr>
      <vt:lpstr>2.1 The Credible You</vt:lpstr>
      <vt:lpstr>2.25  Credibility</vt:lpstr>
      <vt:lpstr>2.3  Evidence You are the Right Person</vt:lpstr>
      <vt:lpstr>2.35 More Evidence You are THE Person</vt:lpstr>
      <vt:lpstr>2.7 Riding Your Market’s Wave</vt:lpstr>
      <vt:lpstr>2.73 Riding your Market’s Wave</vt:lpstr>
      <vt:lpstr>2.8 Unstoppable Why…NOW!</vt:lpstr>
      <vt:lpstr>2.9 Behavioral Change in the Market?</vt:lpstr>
      <vt:lpstr>3.0 Verbalize!  Quickly Reveal Genesis</vt:lpstr>
      <vt:lpstr>3.1 Make it Clear, “Why Now?!?!”</vt:lpstr>
      <vt:lpstr>3.3  Then Contrast X and Y</vt:lpstr>
      <vt:lpstr>3.4      You vs. Competition</vt:lpstr>
      <vt:lpstr>3.7 Preach Failure Allowance to Client </vt:lpstr>
      <vt:lpstr>3.81  Introducing Your Idea/Solution</vt:lpstr>
      <vt:lpstr>3.82  Contrast Your Solution to Your Competition</vt:lpstr>
      <vt:lpstr>3.83 Quick Central Message  </vt:lpstr>
      <vt:lpstr>4.0 Pain </vt:lpstr>
      <vt:lpstr>4.5    Isolate and Intensify</vt:lpstr>
      <vt:lpstr>5.0  Release pain to THE (mystery) solution </vt:lpstr>
      <vt:lpstr>5.9 Real Solutions</vt:lpstr>
      <vt:lpstr>6 &amp; 7  Show, Prove and Note Benefits</vt:lpstr>
      <vt:lpstr>8. Permission to Solve</vt:lpstr>
      <vt:lpstr>Conclusion</vt:lpstr>
      <vt:lpstr>Care the Most…and Be THE Real, Best Solution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Kevin Hogan Sales Success System</dc:title>
  <dc:creator>kevin hogan</dc:creator>
  <cp:lastModifiedBy>kevin hogan</cp:lastModifiedBy>
  <cp:revision>30</cp:revision>
  <dcterms:created xsi:type="dcterms:W3CDTF">2018-09-22T21:12:24Z</dcterms:created>
  <dcterms:modified xsi:type="dcterms:W3CDTF">2018-10-03T06:00:44Z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